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5" r:id="rId2"/>
    <p:sldId id="289" r:id="rId3"/>
    <p:sldId id="301" r:id="rId4"/>
    <p:sldId id="290" r:id="rId5"/>
    <p:sldId id="297" r:id="rId6"/>
    <p:sldId id="292" r:id="rId7"/>
    <p:sldId id="298" r:id="rId8"/>
    <p:sldId id="294" r:id="rId9"/>
    <p:sldId id="295" r:id="rId10"/>
    <p:sldId id="296" r:id="rId11"/>
    <p:sldId id="300" r:id="rId12"/>
    <p:sldId id="299" r:id="rId13"/>
    <p:sldId id="266" r:id="rId14"/>
    <p:sldId id="267" r:id="rId15"/>
    <p:sldId id="259" r:id="rId16"/>
    <p:sldId id="268" r:id="rId17"/>
    <p:sldId id="269" r:id="rId18"/>
    <p:sldId id="270" r:id="rId19"/>
    <p:sldId id="271" r:id="rId20"/>
    <p:sldId id="260" r:id="rId21"/>
    <p:sldId id="261" r:id="rId22"/>
    <p:sldId id="262" r:id="rId23"/>
    <p:sldId id="272" r:id="rId24"/>
    <p:sldId id="263" r:id="rId25"/>
    <p:sldId id="274" r:id="rId26"/>
    <p:sldId id="275" r:id="rId27"/>
    <p:sldId id="276" r:id="rId28"/>
    <p:sldId id="282" r:id="rId29"/>
    <p:sldId id="277" r:id="rId30"/>
    <p:sldId id="278" r:id="rId31"/>
    <p:sldId id="279" r:id="rId32"/>
    <p:sldId id="280" r:id="rId33"/>
    <p:sldId id="281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F9D2C-1881-49A8-B150-03540762FEE7}" type="datetimeFigureOut">
              <a:rPr lang="sr-Latn-RS" smtClean="0"/>
              <a:t>30.6.2016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0894C-45F5-4A23-94A6-DD7636286E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304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0894C-45F5-4A23-94A6-DD7636286E3A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142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48A9-1BE0-4C37-BD23-3F74B7D8A99E}" type="slidenum">
              <a:rPr lang="sr-Latn-RS" smtClean="0">
                <a:solidFill>
                  <a:prstClr val="black"/>
                </a:solidFill>
              </a:rPr>
              <a:pPr/>
              <a:t>28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r-Latn-R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C1F4A5-62B8-4EA1-B87E-49F203FF221D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20B9E56-D044-4105-8CB9-85CAC8C52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0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A70B-41E7-487D-ACD2-31896445794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173B-FC2D-4B63-800D-CA98CA41F94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2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1E91-6491-45C2-90C7-A6F97A490DC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0093-40A7-4B52-AD31-37FD1CF9E68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3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04850"/>
            <a:ext cx="5638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CDC9A-81D4-4DE7-9163-ED14DFDA7C20}" type="slidenum">
              <a:rPr lang="en-US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3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154A9-6BB0-4057-B71F-CB2BE5FC1E9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7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48ADE-4575-4007-AECD-1CC975EFECF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ACAF7-D0CD-472F-9D46-11299A55F37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3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83F173-810B-489B-BD41-C758EC106E8F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CED86-38CD-44E2-A296-A367AC0353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5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4FC6F5-5A72-4B8F-896C-842D5D6F0D9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F3FC25-A9F6-455F-ADA3-68084AD5705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1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F08F2-2B0D-4AF5-9778-9FF88848702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E1B23-2134-42ED-B8BD-46CCD0DCAE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24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7728CE-128F-4859-AA98-231B02D113A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37A069-13F7-4925-8F37-06F63A44285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8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91E3-F9D3-4EAF-971F-157761C0C81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C7E7-6B58-4805-8452-7CC1B51FB6C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4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3642B6-41C5-49F8-96AE-5A26F64B25B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BDAB71-8C40-4003-B934-E430ED0D1A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5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107630-475D-482E-B9C5-D2D1571DCC2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FD13E8-417F-460D-B3C2-5F82F57951F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0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2CF4367-5657-4F7F-A805-9932176ECEF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1575ED5-8E52-44C5-BECB-4516FBF9778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4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5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6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7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8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9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0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1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2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13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Document1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2.doc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14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15.doc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26141"/>
            <a:ext cx="5067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29125"/>
            <a:ext cx="2514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1304" y="548679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PRAVILNO EVIDENTIRANJE POSLOVNIH PROMENA</a:t>
            </a:r>
            <a:endParaRPr lang="sr-Latn-RS" sz="32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marL="109537" indent="0" algn="ctr">
              <a:buNone/>
            </a:pPr>
            <a:r>
              <a:rPr lang="sr-Latn-RS" sz="24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Kaznene odredbe</a:t>
            </a:r>
          </a:p>
          <a:p>
            <a:pPr marL="109537" indent="0">
              <a:buNone/>
            </a:pPr>
            <a:endParaRPr lang="sr-Latn-RS" sz="24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sr-Latn-RS" sz="2400" b="1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r-Latn-RS" sz="24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Novčana kazna za prekršaj za subjekte JS </a:t>
            </a:r>
          </a:p>
          <a:p>
            <a:pPr marL="109537" indent="0" algn="ctr">
              <a:buNone/>
            </a:pPr>
            <a:r>
              <a:rPr lang="sr-Latn-RS" sz="24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100.000 – 2.000.000 dinara</a:t>
            </a:r>
          </a:p>
          <a:p>
            <a:pPr marL="109537" indent="0" algn="ctr">
              <a:buNone/>
            </a:pPr>
            <a:endParaRPr lang="sr-Latn-RS" sz="24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r-Latn-R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Novčana kazna za </a:t>
            </a:r>
            <a:r>
              <a:rPr lang="sr-Latn-RS" sz="24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prekršaj za odgovorno lice</a:t>
            </a:r>
          </a:p>
          <a:p>
            <a:pPr marL="109537" indent="0" algn="ctr">
              <a:buNone/>
            </a:pPr>
            <a:r>
              <a:rPr lang="sr-Latn-RS" sz="24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5.000 – 150.000 dinara</a:t>
            </a:r>
            <a:endParaRPr lang="sr-Latn-RS" sz="24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US" sz="3200">
                <a:solidFill>
                  <a:srgbClr val="DEF5F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RINO od 01.01.2016.godine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51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12568"/>
          </a:xfrm>
        </p:spPr>
        <p:txBody>
          <a:bodyPr/>
          <a:lstStyle/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Zaključak vlade i Uputstvo Ministarstva zdravlja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Neisplaćene plate, 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Prevoz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Jubilarne nagrade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Solidarne pomoći</a:t>
            </a:r>
          </a:p>
          <a:p>
            <a:pPr lvl="1"/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Naknada za neiskoriščeni godišnji odmor</a:t>
            </a:r>
          </a:p>
          <a:p>
            <a:pPr lvl="1"/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Knjižiti po vrsti rashoda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Prihod je na 791111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U Obrascu 5 upisuju se iznosi u kolonu 6 - Republika</a:t>
            </a:r>
          </a:p>
          <a:p>
            <a:pPr lvl="1"/>
            <a:endParaRPr lang="sr-Latn-RS" smtClean="0"/>
          </a:p>
          <a:p>
            <a:pPr marL="392113" lvl="1" indent="0">
              <a:buNone/>
            </a:pPr>
            <a:endParaRPr lang="sr-Latn-R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r-Latn-RS" sz="32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Racionalizacija zaposlenih</a:t>
            </a:r>
            <a:endParaRPr lang="sr-Latn-RS" sz="3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988840"/>
            <a:ext cx="35972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4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3568" y="908720"/>
            <a:ext cx="7846640" cy="5267672"/>
          </a:xfrm>
        </p:spPr>
        <p:txBody>
          <a:bodyPr/>
          <a:lstStyle/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Svi prihodi se evidentiraju bez PDV</a:t>
            </a: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Participacija kod apoteka bez PDV</a:t>
            </a: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Rashod za lekove i pomagala bez PDV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Ukalkulisavanje obaveza na kraju godine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Primer naknade za rehabilitaciju invalida, otpremnina, jubilarnih nagrada</a:t>
            </a:r>
          </a:p>
          <a:p>
            <a:pPr lvl="1"/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Decembarska obaveza za invalide nije ulkalkulisana (obračunski rashodi) RFZO platio, ali to tereti tekuću godinu</a:t>
            </a:r>
          </a:p>
          <a:p>
            <a:pPr marL="136525" indent="0">
              <a:buNone/>
            </a:pPr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5013" lvl="1" indent="-342900"/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Obavezu za invalide istovremeno sa isplatom plata</a:t>
            </a:r>
          </a:p>
          <a:p>
            <a:pPr marL="392113" lvl="1" indent="0">
              <a:buNone/>
            </a:pPr>
            <a:endParaRPr lang="sr-Latn-R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9425" indent="-342900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Priznavanje naknade za plate – na osnovu podataka U IPL1 i IPL2</a:t>
            </a:r>
          </a:p>
          <a:p>
            <a:pPr marL="479425" indent="-342900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Naknadno utvrđene nepravilnosti kao avans (a ne kao povraćaj) </a:t>
            </a:r>
          </a:p>
          <a:p>
            <a:pPr marL="735013" lvl="1" indent="-342900"/>
            <a:endParaRPr lang="sr-Latn-RS" sz="16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5013" lvl="1" indent="-342900"/>
            <a:endParaRPr lang="sr-Latn-R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5013" lvl="1" indent="-342900"/>
            <a:endParaRPr lang="sr-Latn-RS" sz="16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829761"/>
          </a:xfrm>
        </p:spPr>
        <p:txBody>
          <a:bodyPr/>
          <a:lstStyle/>
          <a:p>
            <a:pPr algn="ctr"/>
            <a:r>
              <a:rPr lang="en-US" smtClean="0"/>
              <a:t>Evidentiranje primljenih i datih avansa</a:t>
            </a:r>
            <a:endParaRPr lang="sr-Latn-R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2596"/>
            <a:ext cx="3324122" cy="28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0" algn="ctr"/>
            <a:r>
              <a:rPr lang="sr-Latn-RS" sz="32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DATI AVANSI ZA NABAVKU </a:t>
            </a:r>
            <a:r>
              <a:rPr lang="sr-Latn-RS" sz="32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MATERIJALA</a:t>
            </a:r>
            <a:br>
              <a:rPr lang="sr-Latn-RS" sz="32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2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bez prava na odbitak PDVa</a:t>
            </a:r>
            <a:endParaRPr lang="sr-Latn-RS" sz="32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25787"/>
              </p:ext>
            </p:extLst>
          </p:nvPr>
        </p:nvGraphicFramePr>
        <p:xfrm>
          <a:off x="1907704" y="1153891"/>
          <a:ext cx="5794375" cy="568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4" imgW="5794055" imgH="5680846" progId="Word.Document.12">
                  <p:embed/>
                </p:oleObj>
              </mc:Choice>
              <mc:Fallback>
                <p:oleObj name="Document" r:id="rId4" imgW="5794055" imgH="56808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1153891"/>
                        <a:ext cx="5794375" cy="568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9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r-Latn-RS" sz="32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Faktura je na manji iznos nego avans</a:t>
            </a:r>
            <a:endParaRPr lang="sr-Latn-RS" sz="32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65771"/>
              </p:ext>
            </p:extLst>
          </p:nvPr>
        </p:nvGraphicFramePr>
        <p:xfrm>
          <a:off x="1439863" y="1050925"/>
          <a:ext cx="6688137" cy="591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4" imgW="5794055" imgH="5129528" progId="Word.Document.12">
                  <p:embed/>
                </p:oleObj>
              </mc:Choice>
              <mc:Fallback>
                <p:oleObj name="Document" r:id="rId4" imgW="5794055" imgH="51295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9863" y="1050925"/>
                        <a:ext cx="6688137" cy="591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5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sr-Latn-RS" sz="32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Faktura je na </a:t>
            </a:r>
            <a:r>
              <a:rPr lang="en-US" sz="32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sr-Latn-RS" sz="32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ći iznos </a:t>
            </a:r>
            <a:r>
              <a:rPr lang="sr-Latn-RS" sz="32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nego avans</a:t>
            </a:r>
            <a:endParaRPr lang="sr-Latn-R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457780"/>
              </p:ext>
            </p:extLst>
          </p:nvPr>
        </p:nvGraphicFramePr>
        <p:xfrm>
          <a:off x="482600" y="1657350"/>
          <a:ext cx="8178800" cy="415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4" imgW="5794055" imgH="2943006" progId="Word.Document.12">
                  <p:embed/>
                </p:oleObj>
              </mc:Choice>
              <mc:Fallback>
                <p:oleObj name="Document" r:id="rId4" imgW="5794055" imgH="29430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600" y="1657350"/>
                        <a:ext cx="8178800" cy="415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9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sr-Latn-RS" sz="29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DATI AVANSI ZA NABAVKU MATERIJALA</a:t>
            </a:r>
            <a:br>
              <a:rPr lang="sr-Latn-RS" sz="29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9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 pravom </a:t>
            </a:r>
            <a:r>
              <a:rPr lang="sr-Latn-RS" sz="29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odbitak PDVa</a:t>
            </a:r>
            <a:endParaRPr lang="sr-Latn-R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68180"/>
              </p:ext>
            </p:extLst>
          </p:nvPr>
        </p:nvGraphicFramePr>
        <p:xfrm>
          <a:off x="2652713" y="1414463"/>
          <a:ext cx="4679950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4" imgW="7154431" imgH="8645847" progId="Word.Document.12">
                  <p:embed/>
                </p:oleObj>
              </mc:Choice>
              <mc:Fallback>
                <p:oleObj name="Document" r:id="rId4" imgW="7154431" imgH="8645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713" y="1414463"/>
                        <a:ext cx="4679950" cy="565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sr-Latn-RS" sz="32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Faktura je na </a:t>
            </a:r>
            <a:r>
              <a:rPr lang="sr-Latn-RS" sz="32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veći </a:t>
            </a:r>
            <a:r>
              <a:rPr lang="sr-Latn-RS" sz="32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iznos nego avans</a:t>
            </a:r>
            <a:endParaRPr lang="sr-Latn-R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502609"/>
              </p:ext>
            </p:extLst>
          </p:nvPr>
        </p:nvGraphicFramePr>
        <p:xfrm>
          <a:off x="1619672" y="1062111"/>
          <a:ext cx="6696744" cy="5817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4" imgW="7756283" imgH="6738410" progId="Word.Document.12">
                  <p:embed/>
                </p:oleObj>
              </mc:Choice>
              <mc:Fallback>
                <p:oleObj name="Document" r:id="rId4" imgW="7756283" imgH="67384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1062111"/>
                        <a:ext cx="6696744" cy="5817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sr-Latn-RS" sz="32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Faktura je na manji iznos nego avans</a:t>
            </a:r>
            <a:endParaRPr lang="sr-Latn-R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426923"/>
              </p:ext>
            </p:extLst>
          </p:nvPr>
        </p:nvGraphicFramePr>
        <p:xfrm>
          <a:off x="2430463" y="1050925"/>
          <a:ext cx="5106987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4" imgW="5794055" imgH="6913288" progId="Word.Document.12">
                  <p:embed/>
                </p:oleObj>
              </mc:Choice>
              <mc:Fallback>
                <p:oleObj name="Document" r:id="rId4" imgW="5794055" imgH="6913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0463" y="1050925"/>
                        <a:ext cx="5106987" cy="609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6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458420"/>
          </a:xfrm>
        </p:spPr>
        <p:txBody>
          <a:bodyPr/>
          <a:lstStyle/>
          <a:p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Neadekvatno evidentiranje poslovnih promena – poremet</a:t>
            </a:r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 pravilno iska</a:t>
            </a:r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ivanje re</a:t>
            </a:r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ultata poslovanja</a:t>
            </a:r>
            <a:endParaRPr lang="sr-Latn-RS" sz="24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400" b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Finansijski plan u kolini 4 Obrasca 5GO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Unosi se za celu godinu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Analizirati finansijski plan, posebno u skladu sa periodičnim obračunom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Raditi rebalans finansijskog plana u skladu sa realnim izvorima finansiranja i realnim rashodima</a:t>
            </a:r>
          </a:p>
          <a:p>
            <a:pPr lvl="1"/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Finansijski plan obavezno po izvorima</a:t>
            </a:r>
          </a:p>
          <a:p>
            <a:pPr lvl="2"/>
            <a:r>
              <a:rPr lang="sr-Latn-R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Pratiti kao izvor neutrošena sredstva iz ptrethodne </a:t>
            </a:r>
          </a:p>
          <a:p>
            <a:pPr marL="630238" lvl="2" indent="0">
              <a:buNone/>
            </a:pPr>
            <a:r>
              <a:rPr lang="sr-Latn-RS" sz="1800" b="1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Latn-R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</a:p>
          <a:p>
            <a:pPr lvl="2"/>
            <a:r>
              <a:rPr lang="sr-Latn-R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Izvor i Konačni obračun iz prethodne godine</a:t>
            </a:r>
          </a:p>
          <a:p>
            <a:pPr lvl="2"/>
            <a:endParaRPr lang="sr-Latn-RS" sz="18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6525" indent="0">
              <a:buNone/>
            </a:pPr>
            <a:endParaRPr lang="sr-Latn-R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6525" indent="0">
              <a:buNone/>
            </a:pPr>
            <a:endParaRPr lang="sr-Latn-RS" sz="24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47" y="4604031"/>
            <a:ext cx="2475153" cy="225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7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0" algn="ctr"/>
            <a:r>
              <a:rPr lang="sr-Latn-RS" sz="32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DATI AVANS ZA NABAVKU OSNOVNIH </a:t>
            </a:r>
            <a:r>
              <a:rPr lang="sr-Latn-RS" sz="32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SREDSTAVA</a:t>
            </a:r>
            <a:endParaRPr lang="sr-Latn-RS" sz="32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267097"/>
              </p:ext>
            </p:extLst>
          </p:nvPr>
        </p:nvGraphicFramePr>
        <p:xfrm>
          <a:off x="1266825" y="1330325"/>
          <a:ext cx="6808788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4" imgW="5832122" imgH="4251891" progId="Word.Document.12">
                  <p:embed/>
                </p:oleObj>
              </mc:Choice>
              <mc:Fallback>
                <p:oleObj name="Document" r:id="rId4" imgW="5832122" imgH="42518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6825" y="1330325"/>
                        <a:ext cx="6808788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0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9098212"/>
              </p:ext>
            </p:extLst>
          </p:nvPr>
        </p:nvGraphicFramePr>
        <p:xfrm>
          <a:off x="3275856" y="188640"/>
          <a:ext cx="5716587" cy="718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5794055" imgH="7277468" progId="Word.Document.12">
                  <p:embed/>
                </p:oleObj>
              </mc:Choice>
              <mc:Fallback>
                <p:oleObj name="Document" r:id="rId4" imgW="5794055" imgH="72774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188640"/>
                        <a:ext cx="5716587" cy="718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57838" y="1628800"/>
            <a:ext cx="287610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sr-Latn-RS"/>
              <a:t>Knjiženje u 2016.godini</a:t>
            </a:r>
          </a:p>
        </p:txBody>
      </p:sp>
    </p:spTree>
    <p:extLst>
      <p:ext uri="{BB962C8B-B14F-4D97-AF65-F5344CB8AC3E}">
        <p14:creationId xmlns:p14="http://schemas.microsoft.com/office/powerpoint/2010/main" val="25336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lvl="0" algn="ctr"/>
            <a:r>
              <a:rPr lang="sr-Latn-RS" sz="36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36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60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PRIMLJENI </a:t>
            </a:r>
            <a:r>
              <a:rPr lang="sr-Latn-RS" sz="360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AVANSI ZA IZVRŠENE USLUGE</a:t>
            </a:r>
            <a:r>
              <a:rPr lang="sr-Latn-RS">
                <a:effectLst/>
              </a:rPr>
              <a:t/>
            </a:r>
            <a:br>
              <a:rPr lang="sr-Latn-RS">
                <a:effectLst/>
              </a:rPr>
            </a:br>
            <a:endParaRPr lang="sr-Latn-R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653719"/>
              </p:ext>
            </p:extLst>
          </p:nvPr>
        </p:nvGraphicFramePr>
        <p:xfrm>
          <a:off x="2579688" y="904875"/>
          <a:ext cx="5351462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4" imgW="6044362" imgH="6290216" progId="Word.Document.12">
                  <p:embed/>
                </p:oleObj>
              </mc:Choice>
              <mc:Fallback>
                <p:oleObj name="Document" r:id="rId4" imgW="6044362" imgH="62902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9688" y="904875"/>
                        <a:ext cx="5351462" cy="554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2060848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Zaduženje za PDV smo </a:t>
            </a:r>
          </a:p>
          <a:p>
            <a:r>
              <a:rPr lang="sr-Latn-RS" sz="1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izvršili u godini kada je i </a:t>
            </a:r>
          </a:p>
          <a:p>
            <a:r>
              <a:rPr lang="sr-Latn-RS" sz="1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primljen avans</a:t>
            </a:r>
          </a:p>
        </p:txBody>
      </p:sp>
    </p:spTree>
    <p:extLst>
      <p:ext uri="{BB962C8B-B14F-4D97-AF65-F5344CB8AC3E}">
        <p14:creationId xmlns:p14="http://schemas.microsoft.com/office/powerpoint/2010/main" val="39939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sr-Latn-RS" sz="360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Konačna faktura veća od primljenog avansa</a:t>
            </a:r>
            <a:r>
              <a:rPr lang="sr-Latn-RS">
                <a:effectLst/>
              </a:rPr>
              <a:t/>
            </a:r>
            <a:br>
              <a:rPr lang="sr-Latn-RS">
                <a:effectLst/>
              </a:rPr>
            </a:br>
            <a:endParaRPr lang="sr-Latn-R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097885"/>
              </p:ext>
            </p:extLst>
          </p:nvPr>
        </p:nvGraphicFramePr>
        <p:xfrm>
          <a:off x="2483768" y="1196752"/>
          <a:ext cx="5216227" cy="576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6044362" imgH="6679997" progId="Word.Document.12">
                  <p:embed/>
                </p:oleObj>
              </mc:Choice>
              <mc:Fallback>
                <p:oleObj name="Document" r:id="rId4" imgW="6044362" imgH="66799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768" y="1196752"/>
                        <a:ext cx="5216227" cy="5766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077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26528646"/>
              </p:ext>
            </p:extLst>
          </p:nvPr>
        </p:nvGraphicFramePr>
        <p:xfrm>
          <a:off x="1992313" y="261938"/>
          <a:ext cx="6264275" cy="669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6268453" imgH="6717857" progId="Word.Document.12">
                  <p:embed/>
                </p:oleObj>
              </mc:Choice>
              <mc:Fallback>
                <p:oleObj name="Document" r:id="rId4" imgW="6268453" imgH="67178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2313" y="261938"/>
                        <a:ext cx="6264275" cy="669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2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sr-Latn-RS" sz="360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360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60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Konačna </a:t>
            </a:r>
            <a:r>
              <a:rPr lang="sr-Latn-RS" sz="360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faktura manja od primljenog avansa</a:t>
            </a:r>
            <a:r>
              <a:rPr lang="sr-Latn-RS">
                <a:effectLst/>
              </a:rPr>
              <a:t/>
            </a:r>
            <a:br>
              <a:rPr lang="sr-Latn-RS">
                <a:effectLst/>
              </a:rPr>
            </a:br>
            <a:endParaRPr lang="sr-Latn-R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502125"/>
              </p:ext>
            </p:extLst>
          </p:nvPr>
        </p:nvGraphicFramePr>
        <p:xfrm>
          <a:off x="2771800" y="773113"/>
          <a:ext cx="4525962" cy="608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6044362" imgH="8124457" progId="Word.Document.12">
                  <p:embed/>
                </p:oleObj>
              </mc:Choice>
              <mc:Fallback>
                <p:oleObj name="Document" r:id="rId4" imgW="6044362" imgH="8124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1800" y="773113"/>
                        <a:ext cx="4525962" cy="608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556792"/>
            <a:ext cx="23762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smtClean="0"/>
              <a:t>„</a:t>
            </a:r>
            <a:r>
              <a:rPr lang="sr-Latn-RS" sz="1400" i="1" smtClean="0">
                <a:latin typeface="Calibri" panose="020F0502020204030204" pitchFamily="34" charset="0"/>
                <a:cs typeface="Calibri" panose="020F0502020204030204" pitchFamily="34" charset="0"/>
              </a:rPr>
              <a:t>obveznik </a:t>
            </a:r>
            <a:r>
              <a:rPr lang="sr-Latn-RS" sz="1400" i="1">
                <a:latin typeface="Calibri" panose="020F0502020204030204" pitchFamily="34" charset="0"/>
                <a:cs typeface="Calibri" panose="020F0502020204030204" pitchFamily="34" charset="0"/>
              </a:rPr>
              <a:t>koji je izvršio </a:t>
            </a:r>
            <a:r>
              <a:rPr lang="sr-Latn-RS" sz="1400" b="1" i="1">
                <a:latin typeface="Calibri" panose="020F0502020204030204" pitchFamily="34" charset="0"/>
                <a:cs typeface="Calibri" panose="020F0502020204030204" pitchFamily="34" charset="0"/>
              </a:rPr>
              <a:t>promet dobara i usluga može da izmeni iznos PDV samo ako obveznik kome je izvršen promet dobara i usluga ispravi odbitak prethodnog poreza i ako o tome pismeno obavesti isporučioca dobara i usluga,“ </a:t>
            </a:r>
            <a:r>
              <a:rPr lang="sr-Latn-RS" sz="1400">
                <a:latin typeface="Calibri" panose="020F0502020204030204" pitchFamily="34" charset="0"/>
                <a:cs typeface="Calibri" panose="020F0502020204030204" pitchFamily="34" charset="0"/>
              </a:rPr>
              <a:t>u skladu sa članom  21 stav 3 Zakona o PDV</a:t>
            </a:r>
            <a:r>
              <a:rPr lang="sr-Latn-RS"/>
              <a:t>.</a:t>
            </a:r>
            <a:endParaRPr lang="sr-Latn-R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17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Avansni račun obaveza</a:t>
            </a: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Ako je u istom poreskom periodu ne mora</a:t>
            </a:r>
          </a:p>
          <a:p>
            <a:endParaRPr 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>
                <a:latin typeface="Calibri"/>
                <a:ea typeface="Times New Roman"/>
              </a:rPr>
              <a:t>nema pravo da PDV sadržan u avansnim uplatama odbije kao prethodni </a:t>
            </a:r>
            <a:r>
              <a:rPr lang="sr-Latn-RS" sz="2000" b="1" smtClean="0">
                <a:latin typeface="Calibri"/>
                <a:ea typeface="Times New Roman"/>
              </a:rPr>
              <a:t>porez ako nema dokument</a:t>
            </a:r>
          </a:p>
          <a:p>
            <a:endParaRPr lang="sr-Latn-RS" sz="2000" b="1">
              <a:latin typeface="Calibri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/>
                <a:cs typeface="Calibri" panose="020F0502020204030204" pitchFamily="34" charset="0"/>
              </a:rPr>
              <a:t>Kupac obavesti o raskidu ugovora  - </a:t>
            </a:r>
            <a:r>
              <a:rPr lang="sr-Latn-RS" sz="2000">
                <a:latin typeface="Calibri"/>
                <a:ea typeface="Times New Roman"/>
              </a:rPr>
              <a:t>prestaje osnov za ostvarivanje prava na odbitak prethodnog </a:t>
            </a:r>
            <a:r>
              <a:rPr lang="sr-Latn-RS" sz="2000" smtClean="0">
                <a:latin typeface="Calibri"/>
                <a:ea typeface="Times New Roman"/>
              </a:rPr>
              <a:t>poreza</a:t>
            </a:r>
          </a:p>
          <a:p>
            <a:r>
              <a:rPr lang="sr-Latn-RS" sz="2000" b="1" smtClean="0">
                <a:latin typeface="Calibri"/>
                <a:ea typeface="Times New Roman"/>
              </a:rPr>
              <a:t>Primalac </a:t>
            </a:r>
            <a:r>
              <a:rPr lang="sr-Latn-RS" sz="2000" b="1">
                <a:latin typeface="Calibri"/>
                <a:ea typeface="Times New Roman"/>
              </a:rPr>
              <a:t>avansa </a:t>
            </a:r>
            <a:r>
              <a:rPr lang="sr-Latn-RS" sz="2000" b="1" smtClean="0">
                <a:latin typeface="Calibri"/>
                <a:ea typeface="Times New Roman"/>
              </a:rPr>
              <a:t>- </a:t>
            </a:r>
            <a:r>
              <a:rPr lang="sr-Latn-RS" sz="2000" b="1">
                <a:latin typeface="Calibri"/>
                <a:ea typeface="Times New Roman"/>
              </a:rPr>
              <a:t>smanjenje </a:t>
            </a:r>
            <a:r>
              <a:rPr lang="sr-Latn-RS" sz="2000" b="1" smtClean="0">
                <a:latin typeface="Calibri"/>
                <a:ea typeface="Times New Roman"/>
              </a:rPr>
              <a:t>osnovice </a:t>
            </a:r>
            <a:r>
              <a:rPr lang="sr-Latn-RS" sz="2000" smtClean="0">
                <a:latin typeface="Calibri"/>
                <a:ea typeface="Times New Roman"/>
              </a:rPr>
              <a:t>pod </a:t>
            </a:r>
            <a:r>
              <a:rPr lang="sr-Latn-RS" sz="2000">
                <a:latin typeface="Calibri"/>
                <a:ea typeface="Times New Roman"/>
              </a:rPr>
              <a:t>uslovom da je obveznik PDV koji je platio avans izvršio ispravku odbitka prethodnog poreza i o tome pismeno </a:t>
            </a:r>
            <a:r>
              <a:rPr lang="sr-Latn-RS" sz="2000" smtClean="0">
                <a:latin typeface="Calibri"/>
                <a:ea typeface="Times New Roman"/>
              </a:rPr>
              <a:t>obavesti</a:t>
            </a:r>
            <a:endParaRPr 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Latn-RS" sz="320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	AVANSI </a:t>
            </a:r>
            <a:r>
              <a:rPr lang="sr-Latn-RS" sz="320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I PORESKA OBAVEZA</a:t>
            </a:r>
            <a:endParaRPr lang="sr-Latn-RS" sz="320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4116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68552"/>
          </a:xfrm>
        </p:spPr>
        <p:txBody>
          <a:bodyPr/>
          <a:lstStyle/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U istom poreskom periodu i avans i isporuka 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popunjava  003 i 103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U periodu kada primi avans  samo polje 103 – obračunati PDV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U periodu kada izvrši promet 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unosi osnovicu u polje 003, eventualno razliku u polje 103</a:t>
            </a:r>
          </a:p>
          <a:p>
            <a:endParaRPr lang="sr-Latn-RS" sz="20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sz="2000" b="1">
                <a:latin typeface="Calibri"/>
                <a:ea typeface="Times New Roman"/>
              </a:rPr>
              <a:t>obračunati PDV po konačnom računu manji od pdv-a po avansnom</a:t>
            </a:r>
            <a:r>
              <a:rPr lang="sr-Latn-RS" sz="2000">
                <a:latin typeface="Calibri"/>
                <a:ea typeface="Times New Roman"/>
              </a:rPr>
              <a:t> </a:t>
            </a:r>
            <a:r>
              <a:rPr lang="sr-Latn-RS" sz="2000" smtClean="0">
                <a:latin typeface="Calibri"/>
                <a:ea typeface="Times New Roman"/>
              </a:rPr>
              <a:t> - </a:t>
            </a:r>
            <a:r>
              <a:rPr lang="sr-Latn-RS" sz="2000">
                <a:latin typeface="Calibri"/>
                <a:ea typeface="Times New Roman"/>
                <a:cs typeface="Calibri"/>
              </a:rPr>
              <a:t>smanjuje se obračunati PDV u polju 103 ili se za nedostajući iznos uvećava prethodni porez u polju 108</a:t>
            </a:r>
            <a:r>
              <a:rPr lang="sr-Latn-RS" sz="2000" smtClean="0">
                <a:latin typeface="Calibri"/>
                <a:ea typeface="Times New Roman"/>
                <a:cs typeface="Calibri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sz="2000" b="1" smtClean="0">
                <a:latin typeface="Calibri"/>
                <a:ea typeface="Times New Roman"/>
              </a:rPr>
              <a:t>Davalac avansa kod raskida ugovora </a:t>
            </a:r>
            <a:r>
              <a:rPr lang="sr-Latn-RS" sz="2000" smtClean="0">
                <a:latin typeface="Calibri"/>
                <a:ea typeface="Times New Roman"/>
              </a:rPr>
              <a:t>obavezan da smanji </a:t>
            </a:r>
            <a:r>
              <a:rPr lang="sr-Latn-RS" sz="2000">
                <a:latin typeface="Calibri"/>
                <a:ea typeface="Times New Roman"/>
              </a:rPr>
              <a:t>odbitak prethodnog poreza u polju 108</a:t>
            </a:r>
            <a:r>
              <a:rPr lang="sr-Latn-RS" sz="2000" smtClean="0">
                <a:latin typeface="Calibri"/>
                <a:ea typeface="Times New Roman"/>
              </a:rPr>
              <a:t>, </a:t>
            </a:r>
            <a:r>
              <a:rPr lang="sr-Latn-RS" sz="2000">
                <a:latin typeface="Calibri"/>
                <a:ea typeface="Times New Roman"/>
              </a:rPr>
              <a:t>a ako taj iznos </a:t>
            </a:r>
            <a:r>
              <a:rPr lang="sr-Latn-RS" sz="2000" smtClean="0">
                <a:latin typeface="Calibri"/>
                <a:ea typeface="Times New Roman"/>
              </a:rPr>
              <a:t>			nije nije dovoljan </a:t>
            </a:r>
            <a:r>
              <a:rPr lang="sr-Latn-RS" sz="2000">
                <a:latin typeface="Calibri"/>
                <a:ea typeface="Times New Roman"/>
              </a:rPr>
              <a:t>povećava obračunati pdv u polju 103.</a:t>
            </a:r>
            <a:endParaRPr lang="sr-Latn-RS" sz="2000">
              <a:latin typeface="Calibri"/>
              <a:ea typeface="Calibri"/>
              <a:cs typeface="Times New Roman"/>
            </a:endParaRP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r-Latn-RS" sz="3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Popunjavanje obrasca PPPDV</a:t>
            </a:r>
            <a:endParaRPr lang="sr-Latn-RS" sz="3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57192"/>
            <a:ext cx="2915816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7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3"/>
            <a:ext cx="7772400" cy="12961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Prinudna </a:t>
            </a:r>
            <a:r>
              <a:rPr lang="en-US" sz="32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naplata kod korisnika javnih sredstava sa primerima knji</a:t>
            </a:r>
            <a:r>
              <a:rPr lang="sr-Latn-RS" sz="32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ženja</a:t>
            </a:r>
            <a:endParaRPr lang="sr-Latn-RS" sz="32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706256"/>
            <a:ext cx="3592612" cy="238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pPr marL="109537" lvl="0" indent="0" algn="ctr">
              <a:buClr>
                <a:srgbClr val="2DA2BF"/>
              </a:buClr>
              <a:buNone/>
            </a:pPr>
            <a:endParaRPr lang="sr-Latn-RS" sz="2000" b="1" smtClean="0">
              <a:solidFill>
                <a:srgbClr val="DA1F28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lvl="0" indent="0" algn="ctr">
              <a:buClr>
                <a:srgbClr val="2DA2BF"/>
              </a:buClr>
              <a:buNone/>
            </a:pPr>
            <a:r>
              <a:rPr lang="sr-Latn-RS" sz="2000" b="1" smtClean="0">
                <a:solidFill>
                  <a:srgbClr val="DA1F28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Izvršno </a:t>
            </a:r>
            <a:r>
              <a:rPr lang="sr-Latn-RS" sz="2000" b="1">
                <a:solidFill>
                  <a:srgbClr val="DA1F28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rešenje sadrži sledeće stavke:</a:t>
            </a:r>
          </a:p>
          <a:p>
            <a:pPr marL="109537" lvl="0" indent="0" algn="ctr">
              <a:buClr>
                <a:srgbClr val="2DA2BF"/>
              </a:buClr>
              <a:buNone/>
            </a:pPr>
            <a:endParaRPr lang="sr-Latn-RS" sz="20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0609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sz="2800" smtClean="0">
                <a:effectLst/>
                <a:latin typeface="Calibri"/>
                <a:ea typeface="Calibri"/>
                <a:cs typeface="Calibri"/>
              </a:rPr>
              <a:t/>
            </a:r>
            <a:br>
              <a:rPr lang="sr-Latn-RS" sz="2800" smtClean="0">
                <a:effectLst/>
                <a:latin typeface="Calibri"/>
                <a:ea typeface="Calibri"/>
                <a:cs typeface="Calibri"/>
              </a:rPr>
            </a:br>
            <a:r>
              <a:rPr lang="sr-Latn-RS" sz="220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Primer  </a:t>
            </a:r>
            <a:r>
              <a:rPr lang="sr-Latn-RS" sz="220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– Naplata zaostalih zarada prinudnom naplatom sa računa ustanove</a:t>
            </a:r>
            <a:r>
              <a:rPr lang="sr-Latn-RS" sz="220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sr-Latn-RS" sz="220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sr-Latn-RS" sz="27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45336"/>
              </p:ext>
            </p:extLst>
          </p:nvPr>
        </p:nvGraphicFramePr>
        <p:xfrm>
          <a:off x="1476375" y="2425700"/>
          <a:ext cx="6237288" cy="376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ocument" r:id="rId4" imgW="6180469" imgH="3779178" progId="Word.Document.12">
                  <p:embed/>
                </p:oleObj>
              </mc:Choice>
              <mc:Fallback>
                <p:oleObj name="Document" r:id="rId4" imgW="6180469" imgH="3779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375" y="2425700"/>
                        <a:ext cx="6237288" cy="376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b="1">
                <a:latin typeface="Calibri" panose="020F0502020204030204" pitchFamily="34" charset="0"/>
                <a:cs typeface="Calibri" panose="020F0502020204030204" pitchFamily="34" charset="0"/>
              </a:rPr>
              <a:t>Ostvareni suficit sa 321121 na dva konta 321311 </a:t>
            </a:r>
            <a:r>
              <a:rPr lang="sr-Latn-RS" sz="2000">
                <a:latin typeface="Calibri" panose="020F0502020204030204" pitchFamily="34" charset="0"/>
                <a:cs typeface="Calibri" panose="020F0502020204030204" pitchFamily="34" charset="0"/>
              </a:rPr>
              <a:t>Neraspoređeni višak prihoda i primanja iz ranijih godina </a:t>
            </a:r>
            <a:r>
              <a:rPr lang="sr-Latn-RS" sz="2000" b="1">
                <a:latin typeface="Calibri" panose="020F0502020204030204" pitchFamily="34" charset="0"/>
                <a:cs typeface="Calibri" panose="020F0502020204030204" pitchFamily="34" charset="0"/>
              </a:rPr>
              <a:t>i 311712 </a:t>
            </a:r>
            <a:r>
              <a:rPr lang="sr-Latn-RS" sz="2000">
                <a:latin typeface="Calibri" panose="020F0502020204030204" pitchFamily="34" charset="0"/>
                <a:cs typeface="Calibri" panose="020F0502020204030204" pitchFamily="34" charset="0"/>
              </a:rPr>
              <a:t>Preneta neutrošena sredstva za posebne 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namene</a:t>
            </a:r>
          </a:p>
          <a:p>
            <a:endParaRPr 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>
                <a:latin typeface="Calibri" panose="020F0502020204030204" pitchFamily="34" charset="0"/>
                <a:cs typeface="Calibri" panose="020F0502020204030204" pitchFamily="34" charset="0"/>
              </a:rPr>
              <a:t>Odluka šta ide na 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311712</a:t>
            </a:r>
          </a:p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Otvoriti </a:t>
            </a:r>
            <a:r>
              <a:rPr lang="sr-Latn-RS" sz="2000">
                <a:latin typeface="Calibri" panose="020F0502020204030204" pitchFamily="34" charset="0"/>
                <a:cs typeface="Calibri" panose="020F0502020204030204" pitchFamily="34" charset="0"/>
              </a:rPr>
              <a:t>subsubanalitička konta na 311712</a:t>
            </a:r>
          </a:p>
          <a:p>
            <a:endParaRPr lang="sr-Latn-RS" sz="20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Ostvareni </a:t>
            </a:r>
            <a:r>
              <a:rPr lang="sr-Latn-RS" sz="2000" b="1">
                <a:latin typeface="Calibri" panose="020F0502020204030204" pitchFamily="34" charset="0"/>
                <a:cs typeface="Calibri" panose="020F0502020204030204" pitchFamily="34" charset="0"/>
              </a:rPr>
              <a:t>deficit 321122 na </a:t>
            </a:r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321312</a:t>
            </a:r>
          </a:p>
          <a:p>
            <a:endParaRPr 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>
                <a:latin typeface="Calibri" panose="020F0502020204030204" pitchFamily="34" charset="0"/>
                <a:cs typeface="Calibri" panose="020F0502020204030204" pitchFamily="34" charset="0"/>
              </a:rPr>
              <a:t>Da li može deficit?</a:t>
            </a:r>
            <a:endParaRPr 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r-Latn-RS" sz="32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Prenete bilansne pozicije iz 2015.god</a:t>
            </a:r>
            <a:endParaRPr lang="sr-Latn-RS" sz="32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81" y="4581128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5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448988"/>
              </p:ext>
            </p:extLst>
          </p:nvPr>
        </p:nvGraphicFramePr>
        <p:xfrm>
          <a:off x="1475656" y="1772816"/>
          <a:ext cx="6896737" cy="235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Document" r:id="rId4" imgW="5765684" imgH="1968374" progId="Word.Document.8">
                  <p:embed/>
                </p:oleObj>
              </mc:Choice>
              <mc:Fallback>
                <p:oleObj name="Document" r:id="rId4" imgW="5765684" imgH="196837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1772816"/>
                        <a:ext cx="6896737" cy="2350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5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27096"/>
              </p:ext>
            </p:extLst>
          </p:nvPr>
        </p:nvGraphicFramePr>
        <p:xfrm>
          <a:off x="1254057" y="620688"/>
          <a:ext cx="7206375" cy="610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Document" r:id="rId4" imgW="5765684" imgH="4889386" progId="Word.Document.8">
                  <p:embed/>
                </p:oleObj>
              </mc:Choice>
              <mc:Fallback>
                <p:oleObj name="Document" r:id="rId4" imgW="5765684" imgH="488938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4057" y="620688"/>
                        <a:ext cx="7206375" cy="6101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4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/>
          <a:p>
            <a:r>
              <a:rPr lang="sr-Latn-RS" sz="2000">
                <a:latin typeface="Calibri"/>
                <a:ea typeface="Times New Roman"/>
              </a:rPr>
              <a:t>Plaćanje poreza i doprinosa na teret radnika i na teret poslodavca </a:t>
            </a:r>
            <a:r>
              <a:rPr lang="sr-Latn-RS" sz="2000" smtClean="0">
                <a:latin typeface="Calibri"/>
                <a:ea typeface="Times New Roman"/>
              </a:rPr>
              <a:t>- </a:t>
            </a:r>
            <a:r>
              <a:rPr lang="sr-Latn-RS" sz="2000" b="1" smtClean="0">
                <a:latin typeface="Calibri"/>
                <a:ea typeface="Times New Roman"/>
              </a:rPr>
              <a:t>nesporna obaveza,  nemoguće </a:t>
            </a:r>
            <a:r>
              <a:rPr lang="sr-Latn-RS" sz="2000" b="1">
                <a:latin typeface="Calibri"/>
                <a:ea typeface="Times New Roman"/>
              </a:rPr>
              <a:t>bez popunjavanja PPP PD </a:t>
            </a:r>
            <a:r>
              <a:rPr lang="sr-Latn-RS" sz="2000" b="1" smtClean="0">
                <a:latin typeface="Calibri"/>
                <a:ea typeface="Times New Roman"/>
              </a:rPr>
              <a:t>prijave</a:t>
            </a:r>
          </a:p>
          <a:p>
            <a:pPr marL="109537" indent="0">
              <a:buNone/>
            </a:pPr>
            <a:endParaRPr lang="sr-Latn-RS" sz="800" smtClean="0">
              <a:latin typeface="Calibri"/>
              <a:ea typeface="Times New Roman"/>
            </a:endParaRPr>
          </a:p>
          <a:p>
            <a:pPr marL="109537" indent="0">
              <a:buNone/>
            </a:pPr>
            <a:r>
              <a:rPr lang="sr-Latn-RS" sz="2000" b="1" smtClean="0">
                <a:latin typeface="Calibri"/>
                <a:ea typeface="Times New Roman"/>
              </a:rPr>
              <a:t>Vrste prijava - Pravilnik </a:t>
            </a:r>
            <a:r>
              <a:rPr lang="sr-Latn-RS" sz="2000" b="1">
                <a:latin typeface="Calibri"/>
                <a:ea typeface="Calibri"/>
              </a:rPr>
              <a:t>o poreskoj prijavi za porez po odbitku </a:t>
            </a:r>
            <a:r>
              <a:rPr lang="sr-Latn-RS" sz="2000" b="1" smtClean="0">
                <a:latin typeface="Calibri"/>
                <a:ea typeface="Calibri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Latn-RS" sz="2000" b="1">
                <a:latin typeface="Calibri"/>
                <a:ea typeface="Times New Roman"/>
                <a:cs typeface="Calibri"/>
              </a:rPr>
              <a:t>opšta prijava (oznaka 1) - </a:t>
            </a:r>
            <a:r>
              <a:rPr lang="sr-Latn-RS" sz="2000">
                <a:latin typeface="Calibri"/>
                <a:ea typeface="Calibri"/>
                <a:cs typeface="Calibri"/>
              </a:rPr>
              <a:t>podnosi pre svake isplate prihoda za koje se plaća porez po odbitku</a:t>
            </a:r>
            <a:endParaRPr lang="sr-Latn-RS" sz="200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Latn-RS" sz="2000" b="1">
                <a:latin typeface="Calibri"/>
                <a:ea typeface="Times New Roman"/>
                <a:cs typeface="Calibri"/>
              </a:rPr>
              <a:t>prijava po službenoj dužnosti (oznaka 2) - </a:t>
            </a:r>
            <a:r>
              <a:rPr lang="sr-Latn-RS" sz="2000">
                <a:latin typeface="Calibri"/>
                <a:ea typeface="Calibri"/>
                <a:cs typeface="Calibri"/>
              </a:rPr>
              <a:t>podnosi Poreska uprava umesto poreskog obveznika, </a:t>
            </a:r>
            <a:endParaRPr lang="sr-Latn-RS" sz="2000" smtClean="0">
              <a:latin typeface="Calibri"/>
              <a:ea typeface="Calibri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Latn-RS" sz="2000" b="1" smtClean="0">
                <a:latin typeface="Calibri"/>
                <a:ea typeface="Times New Roman"/>
                <a:cs typeface="Calibri"/>
              </a:rPr>
              <a:t>prijava </a:t>
            </a:r>
            <a:r>
              <a:rPr lang="sr-Latn-RS" sz="2000" b="1">
                <a:latin typeface="Calibri"/>
                <a:ea typeface="Times New Roman"/>
                <a:cs typeface="Calibri"/>
              </a:rPr>
              <a:t>po članu 182b ZPPPA (oznaka 3) – </a:t>
            </a:r>
            <a:r>
              <a:rPr lang="sr-Latn-RS" sz="2000">
                <a:latin typeface="Calibri"/>
                <a:ea typeface="Times New Roman"/>
                <a:cs typeface="Calibri"/>
              </a:rPr>
              <a:t>podnosi poreski obveznik</a:t>
            </a:r>
            <a:r>
              <a:rPr lang="sr-Latn-RS" sz="2000" b="1">
                <a:latin typeface="Calibri"/>
                <a:ea typeface="Times New Roman"/>
                <a:cs typeface="Calibri"/>
              </a:rPr>
              <a:t>  </a:t>
            </a:r>
            <a:r>
              <a:rPr lang="sr-Latn-RS" sz="2000">
                <a:latin typeface="Calibri"/>
                <a:ea typeface="Calibri"/>
                <a:cs typeface="Calibri"/>
              </a:rPr>
              <a:t>koji samoinicijativno prijavljuje dugovani iznos poreza uvećan za obračunatu kamatu, za koji nije podneo poresku prijavu;</a:t>
            </a:r>
            <a:endParaRPr lang="sr-Latn-RS" sz="200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Latn-RS" sz="2000" b="1">
                <a:latin typeface="Calibri"/>
                <a:ea typeface="Times New Roman"/>
                <a:cs typeface="Calibri"/>
              </a:rPr>
              <a:t>prijava po nalazu kontrole (oznaka 4) -  </a:t>
            </a:r>
            <a:r>
              <a:rPr lang="sr-Latn-RS" sz="2000">
                <a:latin typeface="Calibri"/>
                <a:ea typeface="Calibri"/>
                <a:cs typeface="Calibri"/>
              </a:rPr>
              <a:t>podnosi poreski obveznik na osnovu rešenja donetog nakon sprovedene poreske kontrole</a:t>
            </a:r>
            <a:endParaRPr lang="sr-Latn-RS" sz="200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Latn-RS" sz="2000" b="1">
                <a:latin typeface="Calibri"/>
                <a:ea typeface="Times New Roman"/>
                <a:cs typeface="Calibri"/>
              </a:rPr>
              <a:t>prijava po odluci suda (oznaka 5) - </a:t>
            </a:r>
            <a:r>
              <a:rPr lang="sr-Latn-RS" sz="2000">
                <a:latin typeface="Calibri"/>
                <a:ea typeface="Calibri"/>
                <a:cs typeface="Calibri"/>
              </a:rPr>
              <a:t>podnosi se na osnovu pravnosnažne </a:t>
            </a:r>
            <a:r>
              <a:rPr lang="sr-Latn-RS" sz="2000" smtClean="0">
                <a:latin typeface="Calibri"/>
                <a:ea typeface="Calibri"/>
                <a:cs typeface="Calibri"/>
              </a:rPr>
              <a:t>	sudske </a:t>
            </a:r>
            <a:r>
              <a:rPr lang="sr-Latn-RS" sz="2000">
                <a:latin typeface="Calibri"/>
                <a:ea typeface="Calibri"/>
                <a:cs typeface="Calibri"/>
              </a:rPr>
              <a:t>odluke.</a:t>
            </a:r>
            <a:r>
              <a:rPr lang="sr-Latn-RS" sz="2000" b="1">
                <a:latin typeface="Calibri"/>
                <a:ea typeface="Times New Roman"/>
                <a:cs typeface="Calibri"/>
              </a:rPr>
              <a:t> </a:t>
            </a:r>
            <a:endParaRPr lang="sr-Latn-RS" sz="200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r-Latn-RS" sz="2800" b="1">
                <a:latin typeface="Calibri"/>
                <a:ea typeface="Times New Roman"/>
                <a:cs typeface="Calibri"/>
              </a:rPr>
              <a:t> </a:t>
            </a:r>
            <a:endParaRPr lang="sr-Latn-RS" sz="2800">
              <a:latin typeface="Calibri"/>
              <a:ea typeface="Calibri"/>
              <a:cs typeface="Times New Roman"/>
            </a:endParaRPr>
          </a:p>
          <a:p>
            <a:pPr marL="109537" indent="0">
              <a:buNone/>
            </a:pPr>
            <a:endParaRPr lang="sr-Latn-RS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sr-Latn-RS" sz="24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Podnošenje PPP PD prijave</a:t>
            </a:r>
            <a:endParaRPr lang="sr-Latn-RS" sz="24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348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sr-Latn-RS" sz="2000">
                <a:latin typeface="Calibri"/>
                <a:ea typeface="Times New Roman"/>
                <a:cs typeface="Calibri"/>
              </a:rPr>
              <a:t>Ukoliko je poreski obveznik </a:t>
            </a:r>
            <a:r>
              <a:rPr lang="sr-Latn-RS" sz="2000" b="1">
                <a:latin typeface="Calibri"/>
                <a:ea typeface="Times New Roman"/>
                <a:cs typeface="Calibri"/>
              </a:rPr>
              <a:t>popunio opštu prijavu </a:t>
            </a:r>
            <a:r>
              <a:rPr lang="sr-Latn-RS" sz="2000">
                <a:latin typeface="Calibri"/>
                <a:ea typeface="Times New Roman"/>
                <a:cs typeface="Calibri"/>
              </a:rPr>
              <a:t>na obračunatu platu, platio porez i doprinose, a nije uplatio neto platu, ne popunjava nikakvu </a:t>
            </a:r>
            <a:r>
              <a:rPr lang="sr-Latn-RS" sz="2000" smtClean="0">
                <a:latin typeface="Calibri"/>
                <a:ea typeface="Times New Roman"/>
                <a:cs typeface="Calibri"/>
              </a:rPr>
              <a:t>prijavu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sr-Latn-RS" sz="2000" smtClean="0">
                <a:latin typeface="Calibri"/>
                <a:ea typeface="Times New Roman"/>
                <a:cs typeface="Calibri"/>
              </a:rPr>
              <a:t>Ako se naplaćuje deo plate ili cele zaostale zarade - </a:t>
            </a:r>
            <a:r>
              <a:rPr lang="sr-Latn-RS" sz="2000" smtClean="0">
                <a:latin typeface="Calibri"/>
                <a:ea typeface="Calibri"/>
              </a:rPr>
              <a:t>popuniti </a:t>
            </a:r>
            <a:r>
              <a:rPr lang="sr-Latn-RS" sz="2000">
                <a:latin typeface="Calibri"/>
                <a:ea typeface="Calibri"/>
              </a:rPr>
              <a:t>prijavu </a:t>
            </a:r>
            <a:r>
              <a:rPr lang="sr-Latn-RS" sz="2000" b="1">
                <a:latin typeface="Calibri"/>
                <a:ea typeface="Times New Roman"/>
              </a:rPr>
              <a:t>po članu 182b ZPPPA (oznaka 3); </a:t>
            </a:r>
            <a:endParaRPr lang="sr-Latn-RS" sz="2000" b="1" smtClean="0">
              <a:latin typeface="Calibri"/>
              <a:ea typeface="Times New Roman"/>
            </a:endParaRPr>
          </a:p>
          <a:p>
            <a:pPr marL="598488" lvl="1" indent="-342900">
              <a:lnSpc>
                <a:spcPct val="115000"/>
              </a:lnSpc>
              <a:spcAft>
                <a:spcPts val="1000"/>
              </a:spcAft>
            </a:pPr>
            <a:r>
              <a:rPr lang="sr-Latn-RS" sz="1600" b="1" smtClean="0">
                <a:latin typeface="Calibri"/>
                <a:ea typeface="Times New Roman"/>
                <a:cs typeface="Times New Roman"/>
              </a:rPr>
              <a:t>Samoinicijativno prijavljuje dugovani iznos  + kamata</a:t>
            </a:r>
          </a:p>
          <a:p>
            <a:pPr marL="598488" lvl="1" indent="-342900">
              <a:lnSpc>
                <a:spcPct val="115000"/>
              </a:lnSpc>
              <a:spcAft>
                <a:spcPts val="1000"/>
              </a:spcAft>
            </a:pPr>
            <a:r>
              <a:rPr lang="sr-Latn-RS" sz="1600" b="1">
                <a:latin typeface="Calibri"/>
                <a:ea typeface="Times New Roman"/>
              </a:rPr>
              <a:t>oporezivi događaj je nastao danom kada je naplata </a:t>
            </a:r>
            <a:r>
              <a:rPr lang="sr-Latn-RS" sz="1600" b="1" smtClean="0">
                <a:latin typeface="Calibri"/>
                <a:ea typeface="Times New Roman"/>
              </a:rPr>
              <a:t>izvršena</a:t>
            </a:r>
          </a:p>
          <a:p>
            <a:pPr marL="598488" lvl="1" indent="-342900">
              <a:lnSpc>
                <a:spcPct val="115000"/>
              </a:lnSpc>
              <a:spcAft>
                <a:spcPts val="1000"/>
              </a:spcAft>
            </a:pPr>
            <a:r>
              <a:rPr lang="sr-Latn-RS" sz="1600" b="1" smtClean="0">
                <a:latin typeface="Calibri"/>
                <a:ea typeface="Times New Roman"/>
                <a:cs typeface="Times New Roman"/>
              </a:rPr>
              <a:t>Ukoliko je prinudna naplata u delovima, za svaki deo posebna prijava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sr-Latn-RS" sz="2000">
                <a:latin typeface="Calibri"/>
                <a:ea typeface="Times New Roman"/>
              </a:rPr>
              <a:t>Ako je sudskim rešenjem utvrđena </a:t>
            </a:r>
            <a:r>
              <a:rPr lang="sr-Latn-RS" sz="2000" smtClean="0">
                <a:latin typeface="Calibri"/>
                <a:ea typeface="Times New Roman"/>
              </a:rPr>
              <a:t>obaveza </a:t>
            </a:r>
            <a:r>
              <a:rPr lang="sr-Latn-RS" sz="2000">
                <a:latin typeface="Calibri"/>
                <a:ea typeface="Times New Roman"/>
              </a:rPr>
              <a:t>plaćanja poreza i doprinosa uz neto </a:t>
            </a:r>
            <a:r>
              <a:rPr lang="sr-Latn-RS" sz="2000" smtClean="0">
                <a:latin typeface="Calibri"/>
                <a:ea typeface="Times New Roman"/>
              </a:rPr>
              <a:t>platu - </a:t>
            </a:r>
            <a:r>
              <a:rPr lang="sr-Latn-RS" sz="2000" b="1">
                <a:latin typeface="Calibri"/>
                <a:ea typeface="Times New Roman"/>
              </a:rPr>
              <a:t>prijava po odluci suda (oznaka 5) </a:t>
            </a:r>
            <a:endParaRPr lang="sr-Latn-RS" sz="2000" b="1" smtClean="0">
              <a:latin typeface="Calibri"/>
              <a:ea typeface="Times New Roman"/>
            </a:endParaRPr>
          </a:p>
          <a:p>
            <a:pPr marL="598488" lvl="1" indent="-342900">
              <a:lnSpc>
                <a:spcPct val="115000"/>
              </a:lnSpc>
              <a:spcAft>
                <a:spcPts val="1000"/>
              </a:spcAft>
            </a:pPr>
            <a:r>
              <a:rPr lang="sr-Latn-RS" sz="1600" b="1" smtClean="0">
                <a:latin typeface="Calibri"/>
                <a:ea typeface="Times New Roman"/>
              </a:rPr>
              <a:t>Prvo se  </a:t>
            </a:r>
            <a:r>
              <a:rPr lang="sr-Latn-RS" sz="1600" b="1">
                <a:latin typeface="Calibri"/>
                <a:ea typeface="Times New Roman"/>
              </a:rPr>
              <a:t>popunjava poreska </a:t>
            </a:r>
            <a:r>
              <a:rPr lang="sr-Latn-RS" sz="1600" b="1" smtClean="0">
                <a:latin typeface="Calibri"/>
                <a:ea typeface="Times New Roman"/>
              </a:rPr>
              <a:t>prijava, onda se vrši isplata</a:t>
            </a:r>
            <a:endParaRPr lang="sr-Latn-RS" sz="1600">
              <a:latin typeface="Calibri"/>
              <a:ea typeface="Times New Roman"/>
              <a:cs typeface="Times New Roman"/>
            </a:endParaRPr>
          </a:p>
          <a:p>
            <a:endParaRPr lang="sr-Latn-R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r-Latn-RS" sz="3200">
                <a:solidFill>
                  <a:srgbClr val="C00000"/>
                </a:solidFill>
                <a:effectLst/>
                <a:latin typeface="Calibri"/>
                <a:ea typeface="Times New Roman"/>
              </a:rPr>
              <a:t>Koju prijavu treba popuniti i na koji način</a:t>
            </a:r>
            <a:endParaRPr lang="sr-Latn-RS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Naplata potra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živanja (izvršenje) na nepokretnosti i pokretnim stvarima</a:t>
            </a:r>
          </a:p>
          <a:p>
            <a:endParaRPr 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Izvrši se popis i procena stvari od strane </a:t>
            </a:r>
            <a:r>
              <a:rPr lang="sr-Latn-RS" sz="200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javnog izvršitelja</a:t>
            </a:r>
          </a:p>
          <a:p>
            <a:r>
              <a:rPr lang="sr-Latn-RS" sz="200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na osnovu pismenog obaveštenja o ceni koje dobije od odgovarajućih organizacija, institucija ili pravnih i fizičkih lica odgovarajuće </a:t>
            </a:r>
            <a:r>
              <a:rPr lang="sr-Latn-RS" sz="200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struke</a:t>
            </a:r>
          </a:p>
          <a:p>
            <a:r>
              <a:rPr lang="sr-Latn-RS" sz="200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Može i sporazumno</a:t>
            </a:r>
          </a:p>
          <a:p>
            <a:endParaRPr lang="sr-Latn-RS" sz="200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r>
              <a:rPr lang="sr-Latn-RS" sz="200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Javna licitacija – početna cena 70% tržišne cene u prvom krugu</a:t>
            </a:r>
          </a:p>
          <a:p>
            <a:r>
              <a:rPr lang="sr-Latn-RS" sz="200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50% u drugom krugu</a:t>
            </a:r>
            <a:endParaRPr lang="sr-Latn-RS" sz="200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endParaRPr lang="sr-Latn-R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Prodaja pokretnih stvari </a:t>
            </a:r>
            <a:b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u postupku prinudne naplate</a:t>
            </a:r>
            <a:endParaRPr lang="sr-Latn-R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429736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83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sr-Latn-RS" sz="3200" smtClean="0">
                <a:latin typeface="Calibri" panose="020F0502020204030204" pitchFamily="34" charset="0"/>
                <a:cs typeface="Calibri" panose="020F0502020204030204" pitchFamily="34" charset="0"/>
              </a:rPr>
              <a:t>Namirenje potraživanja prodajom robe</a:t>
            </a:r>
            <a:endParaRPr lang="sr-Latn-R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081" y="1268760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Budetski korisnik je nabavio robu u vrednosti od 150.000,00 din sa 10% PDV što ukupno iznosi 165.000,00 din.</a:t>
            </a:r>
          </a:p>
          <a:p>
            <a:endParaRPr lang="sr-Latn-RS" sz="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16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Urađena je kalkulacija robe sa 20% marže i roba je zaprimljena u magacin sa prodajnom vrednošću od 198.000,00 din.</a:t>
            </a:r>
          </a:p>
          <a:p>
            <a:endParaRPr lang="sr-Latn-RS" sz="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16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budžetski korisnik nije izmirio svoje obaveze, dobavljač  je tužio i na osnovu izvršnog rešenja namirenje je izvršeno prodajom robe na licitaciji i to u vrednosti  158.400.00 din (144.000,00din +PDV)</a:t>
            </a:r>
            <a:endParaRPr lang="sr-Latn-RS" sz="16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87561"/>
              </p:ext>
            </p:extLst>
          </p:nvPr>
        </p:nvGraphicFramePr>
        <p:xfrm>
          <a:off x="1619672" y="3789040"/>
          <a:ext cx="5760641" cy="1974336"/>
        </p:xfrm>
        <a:graphic>
          <a:graphicData uri="http://schemas.openxmlformats.org/drawingml/2006/table">
            <a:tbl>
              <a:tblPr firstRow="1" firstCol="1" bandRow="1"/>
              <a:tblGrid>
                <a:gridCol w="500100"/>
                <a:gridCol w="3921315"/>
                <a:gridCol w="1339226"/>
              </a:tblGrid>
              <a:tr h="24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R.br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Opis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Iznos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Fakturna vrednost - osnovica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150.000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PDV na fakturi </a:t>
                      </a:r>
                      <a:r>
                        <a:rPr lang="sr-Latn-RS" sz="1100" b="1" smtClean="0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dobavljača (10%)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15.000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3.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Iznos fakture dobavljača (1+2)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165.000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4.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Marža od </a:t>
                      </a:r>
                      <a:r>
                        <a:rPr lang="sr-Latn-RS" sz="1100" b="1" smtClean="0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20% </a:t>
                      </a: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 osnovicu  (</a:t>
                      </a:r>
                      <a:r>
                        <a:rPr lang="sr-Latn-RS" sz="1100" b="1" smtClean="0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1x20%)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5.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Prodajna cena bez PDV (1+4)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180.000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6.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PDV od 10% na prodajnu cenu (5x10%)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18.000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solidFill>
                            <a:srgbClr val="1F1A17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Prodajna cena sa PDV (5+6)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198.000</a:t>
                      </a:r>
                      <a:endParaRPr lang="sr-Latn-R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536025"/>
              </p:ext>
            </p:extLst>
          </p:nvPr>
        </p:nvGraphicFramePr>
        <p:xfrm>
          <a:off x="2127250" y="190500"/>
          <a:ext cx="5867400" cy="643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Document" r:id="rId4" imgW="5921902" imgH="6530359" progId="Word.Document.12">
                  <p:embed/>
                </p:oleObj>
              </mc:Choice>
              <mc:Fallback>
                <p:oleObj name="Document" r:id="rId4" imgW="5921902" imgH="65303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7250" y="190500"/>
                        <a:ext cx="5867400" cy="643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5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803913"/>
              </p:ext>
            </p:extLst>
          </p:nvPr>
        </p:nvGraphicFramePr>
        <p:xfrm>
          <a:off x="1331640" y="980728"/>
          <a:ext cx="6793585" cy="387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Document" r:id="rId4" imgW="5787950" imgH="3320167" progId="Word.Document.12">
                  <p:embed/>
                </p:oleObj>
              </mc:Choice>
              <mc:Fallback>
                <p:oleObj name="Document" r:id="rId4" imgW="5787950" imgH="33201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980728"/>
                        <a:ext cx="6793585" cy="3879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2" y="4509120"/>
            <a:ext cx="2505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4283968" y="5805264"/>
            <a:ext cx="47847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sr-Latn-RS" sz="2400" i="1">
                <a:solidFill>
                  <a:srgbClr val="DEF5FA">
                    <a:lumMod val="50000"/>
                  </a:srgbClr>
                </a:solidFill>
              </a:rPr>
              <a:t>Branislava Šljivančanin,dipl ecc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sr-Latn-RS" sz="2400" i="1">
                <a:solidFill>
                  <a:srgbClr val="DEF5FA">
                    <a:lumMod val="50000"/>
                  </a:srgbClr>
                </a:solidFill>
              </a:rPr>
              <a:t>b</a:t>
            </a:r>
            <a:r>
              <a:rPr lang="sr-Latn-CS" altLang="sr-Latn-RS" sz="2400" i="1">
                <a:solidFill>
                  <a:srgbClr val="DEF5FA">
                    <a:lumMod val="50000"/>
                  </a:srgbClr>
                </a:solidFill>
              </a:rPr>
              <a:t>ranka</a:t>
            </a:r>
            <a:r>
              <a:rPr lang="en-US" altLang="sr-Latn-RS" sz="2400" i="1">
                <a:solidFill>
                  <a:srgbClr val="DEF5FA">
                    <a:lumMod val="50000"/>
                  </a:srgbClr>
                </a:solidFill>
              </a:rPr>
              <a:t>@merc.rs</a:t>
            </a:r>
            <a:endParaRPr lang="sr-Latn-CS" altLang="sr-Latn-RS" sz="2400" i="1">
              <a:solidFill>
                <a:srgbClr val="DEF5FA">
                  <a:lumMod val="50000"/>
                </a:srgb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68" y="260648"/>
            <a:ext cx="457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653136"/>
            <a:ext cx="483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RS" sz="5400" b="1" kern="10" cap="all">
                <a:ln w="0"/>
                <a:gradFill flip="none">
                  <a:gsLst>
                    <a:gs pos="0">
                      <a:srgbClr val="2DA2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2DA2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2DA2BF">
                        <a:shade val="65000"/>
                        <a:satMod val="130000"/>
                      </a:srgbClr>
                    </a:gs>
                    <a:gs pos="92000">
                      <a:srgbClr val="2DA2BF">
                        <a:shade val="50000"/>
                        <a:satMod val="120000"/>
                      </a:srgbClr>
                    </a:gs>
                    <a:gs pos="100000">
                      <a:srgbClr val="2DA2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Hvala na pažnji!</a:t>
            </a:r>
            <a:endParaRPr lang="sr-Latn-RS" sz="5400" b="1" cap="all">
              <a:ln w="0"/>
              <a:gradFill flip="none">
                <a:gsLst>
                  <a:gs pos="0">
                    <a:srgbClr val="2DA2BF">
                      <a:tint val="75000"/>
                      <a:shade val="75000"/>
                      <a:satMod val="170000"/>
                    </a:srgbClr>
                  </a:gs>
                  <a:gs pos="49000">
                    <a:srgbClr val="2DA2BF">
                      <a:tint val="88000"/>
                      <a:shade val="65000"/>
                      <a:satMod val="172000"/>
                    </a:srgbClr>
                  </a:gs>
                  <a:gs pos="50000">
                    <a:srgbClr val="2DA2BF">
                      <a:shade val="65000"/>
                      <a:satMod val="130000"/>
                    </a:srgbClr>
                  </a:gs>
                  <a:gs pos="92000">
                    <a:srgbClr val="2DA2BF">
                      <a:shade val="50000"/>
                      <a:satMod val="120000"/>
                    </a:srgbClr>
                  </a:gs>
                  <a:gs pos="100000">
                    <a:srgbClr val="2DA2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8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16214"/>
          </a:xfrm>
        </p:spPr>
        <p:txBody>
          <a:bodyPr/>
          <a:lstStyle/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Pravilnik o ugovaranju za 2016.godinu</a:t>
            </a: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U „Budžetu“ br.9 – šta ne sme da se finansira iz sredstava Republičkog fonda</a:t>
            </a:r>
          </a:p>
          <a:p>
            <a:pPr marL="109537" indent="0" algn="ctr">
              <a:buNone/>
            </a:pPr>
            <a:r>
              <a:rPr lang="sr-Latn-R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opredeljenih sredstava </a:t>
            </a:r>
            <a:br>
              <a:rPr lang="sr-Latn-R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b="1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materijalne i ostale troškove van priloga </a:t>
            </a:r>
            <a:r>
              <a:rPr lang="sr-Latn-RS" sz="2400" b="1" smtClean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lvl="0">
              <a:buClr>
                <a:srgbClr val="2DA2BF"/>
              </a:buClr>
            </a:pPr>
            <a:endParaRPr lang="sr-Latn-RS" sz="2000" b="1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sr-Latn-RS" sz="2000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sr-Latn-R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materijalne i ostale troškove koji nisu obuhvaćeni u Prilogu 7 </a:t>
            </a:r>
          </a:p>
          <a:p>
            <a:pPr lvl="0">
              <a:buClr>
                <a:srgbClr val="2DA2BF"/>
              </a:buClr>
            </a:pPr>
            <a:endParaRPr lang="sr-Latn-RS" sz="10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sr-Latn-RS" sz="2000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posebno </a:t>
            </a:r>
            <a:r>
              <a:rPr lang="sr-Latn-R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iskazuju</a:t>
            </a:r>
            <a:r>
              <a:rPr lang="sr-Latn-RS" sz="2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buClr>
                <a:srgbClr val="2DA2BF"/>
              </a:buClr>
            </a:pPr>
            <a:endParaRPr lang="sr-Latn-RS" sz="10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sr-Latn-R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usklađuju se </a:t>
            </a:r>
            <a:r>
              <a:rPr lang="sr-Latn-RS" sz="2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toku ugovornog perioda</a:t>
            </a:r>
          </a:p>
          <a:p>
            <a:pPr lvl="0">
              <a:buClr>
                <a:srgbClr val="2DA2BF"/>
              </a:buClr>
            </a:pPr>
            <a:endParaRPr lang="sr-Latn-RS" sz="10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sr-Latn-RS" sz="2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okviru svog finansijskog plana odredi </a:t>
            </a:r>
            <a:r>
              <a:rPr lang="sr-Latn-R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koja su to sredstva</a:t>
            </a:r>
          </a:p>
          <a:p>
            <a:pPr marL="109537" lvl="0" indent="0" algn="ctr">
              <a:buClr>
                <a:srgbClr val="2DA2BF"/>
              </a:buClr>
              <a:buNone/>
            </a:pPr>
            <a:endParaRPr lang="sr-Latn-RS" sz="800" b="1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Latn-RS" sz="32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Prilog 7 kao važan element finansijkog planiranja i adekvatnog trošenja sredstava</a:t>
            </a:r>
            <a:endParaRPr lang="sr-Latn-RS" sz="3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sr-Latn-R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425000- Tekuće popravke i održavanje objekata i opreme</a:t>
            </a:r>
          </a:p>
          <a:p>
            <a:pPr lvl="0">
              <a:buClr>
                <a:srgbClr val="2DA2BF"/>
              </a:buClr>
            </a:pPr>
            <a:endParaRPr lang="sr-Latn-RS" sz="2000" b="1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sr-Latn-RS" sz="2000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sr-Latn-R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mogu troškovi vezani </a:t>
            </a:r>
            <a:r>
              <a:rPr lang="sr-Latn-RS" sz="2000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sr-Latn-R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član 13 i član 18 </a:t>
            </a:r>
            <a:r>
              <a:rPr lang="sr-Latn-RS" sz="2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Zakona o zdravstvenoj zaštiti</a:t>
            </a:r>
          </a:p>
          <a:p>
            <a:pPr marL="392113" lvl="1" indent="0">
              <a:buClr>
                <a:srgbClr val="2DA2BF"/>
              </a:buClr>
              <a:buNone/>
            </a:pPr>
            <a:r>
              <a:rPr lang="sr-Latn-RS" sz="2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 13 Zakona o zdravstvenoj zaštiti </a:t>
            </a:r>
            <a:r>
              <a:rPr lang="sr-Latn-R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 AP, opštine, odnosno grada </a:t>
            </a: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obaveze </a:t>
            </a:r>
            <a:r>
              <a:rPr lang="vi-VN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obuhvata</a:t>
            </a:r>
            <a:r>
              <a:rPr lang="sr-Latn-R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</a:t>
            </a:r>
            <a:r>
              <a:rPr lang="vi-VN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izgradnju, održavanje i opremanje zdravstvenih ustanova, odnosno investiciono ulaganje, investiciono-tekuće održavanje prostorija, medicinske i nemedicinske opreme i prevoznih sredstava, opreme u oblasti integrisanog zdravstvenog informacionog sistema, kao i za druge obaveze određene zakonom i aktom o osnivanju;</a:t>
            </a:r>
            <a:endParaRPr lang="sr-Latn-RS" sz="12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2113" lvl="1" indent="0">
              <a:buClr>
                <a:srgbClr val="2DA2BF"/>
              </a:buClr>
              <a:buNone/>
            </a:pPr>
            <a:r>
              <a:rPr lang="sr-Latn-RS" sz="2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 18 Zakona o zdravstvenoj zaštiti </a:t>
            </a:r>
            <a:r>
              <a:rPr lang="sr-Latn-R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</a:t>
            </a:r>
            <a:r>
              <a:rPr lang="sr-Latn-RS" sz="12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obaveze </a:t>
            </a:r>
            <a:r>
              <a:rPr lang="sr-Latn-RS" sz="1800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sr-Latn-RS" sz="18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2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vezano </a:t>
            </a:r>
            <a:r>
              <a:rPr lang="sr-Latn-R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ulaganje i održavanje </a:t>
            </a:r>
            <a:r>
              <a:rPr lang="sr-Latn-RS" sz="12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sr-Latn-R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objekte i </a:t>
            </a:r>
            <a:r>
              <a:rPr lang="sr-Latn-RS" sz="12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opremu</a:t>
            </a:r>
          </a:p>
          <a:p>
            <a:pPr marL="392113" lvl="1" indent="0">
              <a:buClr>
                <a:srgbClr val="2DA2BF"/>
              </a:buClr>
              <a:buNone/>
            </a:pPr>
            <a:endParaRPr lang="sr-Latn-R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2113" lvl="1" indent="0">
              <a:buClr>
                <a:srgbClr val="2DA2BF"/>
              </a:buClr>
              <a:buNone/>
            </a:pPr>
            <a:endParaRPr lang="sr-Latn-R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6763"/>
            <a:ext cx="1908175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6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sr-Latn-RS" sz="2000" b="1" smtClean="0">
                <a:solidFill>
                  <a:prstClr val="black"/>
                </a:solidFill>
                <a:latin typeface="Calibri"/>
                <a:ea typeface="Times New Roman"/>
              </a:rPr>
              <a:t>Zakon o budžetskom sistemu </a:t>
            </a:r>
            <a:r>
              <a:rPr lang="sr-Latn-RS" sz="2000" smtClean="0">
                <a:solidFill>
                  <a:prstClr val="black"/>
                </a:solidFill>
                <a:latin typeface="Calibri"/>
                <a:ea typeface="Times New Roman"/>
              </a:rPr>
              <a:t>(čl 54 -59)</a:t>
            </a:r>
          </a:p>
          <a:p>
            <a:pPr lvl="0">
              <a:buClr>
                <a:srgbClr val="2DA2BF"/>
              </a:buClr>
            </a:pPr>
            <a:endParaRPr lang="sr-Latn-RS" sz="2000">
              <a:solidFill>
                <a:prstClr val="black"/>
              </a:solidFill>
              <a:latin typeface="Calibri"/>
              <a:ea typeface="Times New Roman"/>
            </a:endParaRPr>
          </a:p>
          <a:p>
            <a:r>
              <a:rPr lang="sr-Latn-RS" sz="2000" b="1">
                <a:latin typeface="Calibri" panose="020F0502020204030204" pitchFamily="34" charset="0"/>
                <a:cs typeface="Calibri" panose="020F0502020204030204" pitchFamily="34" charset="0"/>
              </a:rPr>
              <a:t>Obaveze koje preuzimaju 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korisnici </a:t>
            </a:r>
            <a:r>
              <a:rPr lang="sr-Latn-RS" sz="2000">
                <a:latin typeface="Calibri" panose="020F0502020204030204" pitchFamily="34" charset="0"/>
                <a:cs typeface="Calibri" panose="020F0502020204030204" pitchFamily="34" charset="0"/>
              </a:rPr>
              <a:t>sredstava organizacija za obavezno socijalno osiguranje moraju </a:t>
            </a:r>
            <a:r>
              <a:rPr lang="sr-Latn-RS" sz="2000" b="1">
                <a:latin typeface="Calibri" panose="020F0502020204030204" pitchFamily="34" charset="0"/>
                <a:cs typeface="Calibri" panose="020F0502020204030204" pitchFamily="34" charset="0"/>
              </a:rPr>
              <a:t>odgovarati aproprijaciji koja im je odobrena</a:t>
            </a:r>
            <a:r>
              <a:rPr lang="sr-Latn-RS" sz="2000">
                <a:latin typeface="Calibri" panose="020F0502020204030204" pitchFamily="34" charset="0"/>
                <a:cs typeface="Calibri" panose="020F0502020204030204" pitchFamily="34" charset="0"/>
              </a:rPr>
              <a:t> za tu namenu u toj budžetskoj godini. </a:t>
            </a:r>
          </a:p>
          <a:p>
            <a:pPr lvl="0">
              <a:buClr>
                <a:srgbClr val="2DA2BF"/>
              </a:buClr>
            </a:pPr>
            <a:endParaRPr lang="sr-Latn-RS" sz="2000" smtClean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0">
              <a:buClr>
                <a:srgbClr val="2DA2BF"/>
              </a:buClr>
            </a:pPr>
            <a:r>
              <a:rPr lang="sr-Latn-RS" sz="2000" smtClean="0">
                <a:solidFill>
                  <a:prstClr val="black"/>
                </a:solidFill>
                <a:latin typeface="Calibri"/>
                <a:ea typeface="Calibri"/>
              </a:rPr>
              <a:t>snose </a:t>
            </a:r>
            <a:r>
              <a:rPr lang="sr-Latn-RS" sz="2000" b="1">
                <a:solidFill>
                  <a:prstClr val="black"/>
                </a:solidFill>
                <a:latin typeface="Calibri"/>
                <a:ea typeface="Calibri"/>
              </a:rPr>
              <a:t>odgovornost </a:t>
            </a:r>
            <a:r>
              <a:rPr lang="sr-Latn-RS" sz="2000">
                <a:solidFill>
                  <a:prstClr val="black"/>
                </a:solidFill>
                <a:latin typeface="Calibri"/>
                <a:ea typeface="Calibri"/>
              </a:rPr>
              <a:t>za preuzete obaveze – o visini i o rokovima i uslovima plaćanja</a:t>
            </a:r>
          </a:p>
          <a:p>
            <a:pPr lvl="0">
              <a:buClr>
                <a:srgbClr val="2DA2BF"/>
              </a:buClr>
            </a:pPr>
            <a:endParaRPr lang="sr-Latn-RS" sz="2000">
              <a:solidFill>
                <a:prstClr val="black"/>
              </a:solidFill>
              <a:latin typeface="Calibri"/>
              <a:ea typeface="Calibri"/>
            </a:endParaRPr>
          </a:p>
          <a:p>
            <a:pPr marL="109537" lvl="0" indent="0">
              <a:lnSpc>
                <a:spcPct val="115000"/>
              </a:lnSpc>
              <a:spcAft>
                <a:spcPts val="1000"/>
              </a:spcAft>
              <a:buClr>
                <a:srgbClr val="2DA2BF"/>
              </a:buClr>
              <a:buNone/>
            </a:pPr>
            <a:r>
              <a:rPr lang="sr-Latn-RS" sz="2000" b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o</a:t>
            </a:r>
            <a:r>
              <a:rPr lang="sr-Latn-RS" sz="2000" b="1">
                <a:solidFill>
                  <a:prstClr val="black"/>
                </a:solidFill>
                <a:latin typeface="Calibri"/>
                <a:ea typeface="Times New Roman"/>
                <a:cs typeface="Calibri"/>
              </a:rPr>
              <a:t>snovno pravilo da korisnik budžetskih sredstava preuzima obaveze samo u visini odobrenih apro­prijacija i da te obaveze redovno </a:t>
            </a:r>
            <a:r>
              <a:rPr lang="sr-Latn-RS" sz="2000" b="1" smtClean="0">
                <a:solidFill>
                  <a:prstClr val="black"/>
                </a:solidFill>
                <a:latin typeface="Calibri"/>
                <a:ea typeface="Times New Roman"/>
                <a:cs typeface="Calibri"/>
              </a:rPr>
              <a:t>izmiruje</a:t>
            </a:r>
            <a:endParaRPr lang="sr-Latn-RS" sz="200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109537" lvl="0" indent="0">
              <a:buClr>
                <a:srgbClr val="2DA2BF"/>
              </a:buClr>
              <a:buNone/>
            </a:pPr>
            <a:endParaRPr lang="sr-Latn-RS">
              <a:solidFill>
                <a:prstClr val="black"/>
              </a:solidFill>
            </a:endParaRP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29" y="460832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Zaduživanje za ugovorene namene preko odobrenih aproprijacija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Ako moraju, obavezno podneti zahtev </a:t>
            </a: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Zaduživanje tek po odobrenju dodatnog zaduživanja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Veliki dugovi zdravstvenih ustanova na meti stalnih analiza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Obaveze iznad poznatih izvora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Obaveza informisati menadžment o tome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Ustanove mesečno izveštavanje o stanju dugova posebno za centralizovane nabavke</a:t>
            </a:r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149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marL="109537" indent="0" algn="ctr">
              <a:buNone/>
            </a:pPr>
            <a:r>
              <a:rPr lang="sr-Latn-RS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Rokovi za izmirenje obaveza</a:t>
            </a:r>
          </a:p>
          <a:p>
            <a:pPr marL="109537" indent="0" algn="ctr">
              <a:buNone/>
            </a:pPr>
            <a:endParaRPr lang="sr-Latn-RS" sz="28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Subjekti javnog sektora kao dužnici prema privrednim subjektima  - </a:t>
            </a:r>
            <a:r>
              <a:rPr lang="sr-Latn-R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45 dana</a:t>
            </a:r>
          </a:p>
          <a:p>
            <a:endParaRPr lang="sr-Latn-R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Korisnici sredstava RFZO </a:t>
            </a:r>
            <a:r>
              <a:rPr lang="sr-Latn-RS" sz="2400" b="1">
                <a:latin typeface="Calibri" panose="020F0502020204030204" pitchFamily="34" charset="0"/>
                <a:cs typeface="Calibri" panose="020F0502020204030204" pitchFamily="34" charset="0"/>
              </a:rPr>
              <a:t>kao dužnici prema privrednim subjektima  - </a:t>
            </a:r>
            <a:r>
              <a:rPr lang="sr-Latn-RS" sz="24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r>
              <a:rPr lang="sr-Latn-R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dana</a:t>
            </a:r>
          </a:p>
          <a:p>
            <a:endParaRPr lang="sr-Latn-RS" sz="24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Subjekti javnog sektora međusobno – </a:t>
            </a:r>
            <a:r>
              <a:rPr lang="sr-Latn-R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60 dana</a:t>
            </a:r>
          </a:p>
          <a:p>
            <a:endParaRPr lang="sr-Latn-R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400" b="1">
                <a:latin typeface="Calibri" panose="020F0502020204030204" pitchFamily="34" charset="0"/>
                <a:cs typeface="Calibri" panose="020F0502020204030204" pitchFamily="34" charset="0"/>
              </a:rPr>
              <a:t>Subjekti javnog </a:t>
            </a:r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sektora poverioci – </a:t>
            </a:r>
            <a:r>
              <a:rPr lang="sr-Latn-R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60 dana</a:t>
            </a:r>
            <a:endParaRPr lang="sr-Latn-R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sr-Latn-R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US" sz="3200">
                <a:solidFill>
                  <a:srgbClr val="DEF5F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RINO od 01.01.2016.godine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31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marL="109537" indent="0" algn="ctr">
              <a:buNone/>
            </a:pPr>
            <a:r>
              <a:rPr lang="sr-Latn-RS" smtClean="0"/>
              <a:t> </a:t>
            </a:r>
            <a:r>
              <a:rPr lang="sr-Latn-RS" sz="24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Nadzor nad sprovođenjem Zakona o RINO</a:t>
            </a:r>
          </a:p>
          <a:p>
            <a:pPr marL="109537" indent="0" algn="ctr">
              <a:buNone/>
            </a:pPr>
            <a:endParaRPr lang="sr-Latn-RS" sz="1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r>
              <a:rPr lang="sr-Latn-RS" sz="24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Vrši Odeljenje za budžetsku inspekciju Ministarstva finansija</a:t>
            </a:r>
          </a:p>
          <a:p>
            <a:pPr marL="109537" indent="0">
              <a:buNone/>
            </a:pPr>
            <a:endParaRPr lang="sr-Latn-RS" sz="1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r>
              <a:rPr lang="sr-Latn-RS" sz="24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roku od 3 radna dana </a:t>
            </a:r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od dana preuzimanja ili izmirenja novčane obaveze </a:t>
            </a:r>
          </a:p>
          <a:p>
            <a:pPr marL="109537" indent="0">
              <a:buNone/>
            </a:pPr>
            <a:endParaRPr lang="sr-Latn-RS" sz="1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Budžetska inspekcija vrši neposrednu kontrolu </a:t>
            </a:r>
            <a:r>
              <a:rPr lang="sr-Latn-RS" sz="2400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subjekata </a:t>
            </a:r>
            <a:r>
              <a:rPr lang="sr-Latn-RS" sz="2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</a:t>
            </a:r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 uvidom u poslovnu dokumentaciju</a:t>
            </a:r>
          </a:p>
          <a:p>
            <a:pPr marL="109537" indent="0">
              <a:buNone/>
            </a:pPr>
            <a:r>
              <a:rPr lang="sr-Latn-R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Može da vrši i kontrolu poverioca</a:t>
            </a:r>
          </a:p>
          <a:p>
            <a:pPr marL="109537" indent="0">
              <a:buNone/>
            </a:pPr>
            <a:endParaRPr lang="sr-Latn-R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 algn="r">
              <a:buNone/>
            </a:pPr>
            <a:endParaRPr lang="sr-Latn-RS" sz="2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 algn="r">
              <a:buNone/>
            </a:pP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„Pravilnik o načinu i postupku vršenja nadzora nad sprovođenjem </a:t>
            </a:r>
          </a:p>
          <a:p>
            <a:pPr marL="109537" indent="0" algn="r">
              <a:buNone/>
            </a:pP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Zakona o RINO...“</a:t>
            </a:r>
          </a:p>
          <a:p>
            <a:pPr marL="109537" indent="0" algn="r">
              <a:buNone/>
            </a:pP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Sl.glasnik RS 88/15</a:t>
            </a:r>
          </a:p>
          <a:p>
            <a:pPr marL="109537" indent="0">
              <a:buNone/>
            </a:pPr>
            <a:endParaRPr lang="sr-Latn-RS" sz="24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sr-Latn-R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US" sz="3200">
                <a:solidFill>
                  <a:srgbClr val="DEF5F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RINO od 01.01.2016.godine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54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1398</Words>
  <Application>Microsoft Office PowerPoint</Application>
  <PresentationFormat>On-screen Show (4:3)</PresentationFormat>
  <Paragraphs>217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Concourse</vt:lpstr>
      <vt:lpstr>Document</vt:lpstr>
      <vt:lpstr>PowerPoint Presentation</vt:lpstr>
      <vt:lpstr>PowerPoint Presentation</vt:lpstr>
      <vt:lpstr>Prenete bilansne pozicije iz 2015.god</vt:lpstr>
      <vt:lpstr>Prilog 7 kao važan element finansijkog planiranja i adekvatnog trošenja sredstava</vt:lpstr>
      <vt:lpstr>PowerPoint Presentation</vt:lpstr>
      <vt:lpstr>PowerPoint Presentation</vt:lpstr>
      <vt:lpstr>PowerPoint Presentation</vt:lpstr>
      <vt:lpstr>RINO od 01.01.2016.godine</vt:lpstr>
      <vt:lpstr>RINO od 01.01.2016.godine</vt:lpstr>
      <vt:lpstr>RINO od 01.01.2016.godine</vt:lpstr>
      <vt:lpstr>Racionalizacija zaposlenih</vt:lpstr>
      <vt:lpstr>PowerPoint Presentation</vt:lpstr>
      <vt:lpstr>Evidentiranje primljenih i datih avansa</vt:lpstr>
      <vt:lpstr>DATI AVANSI ZA NABAVKU MATERIJALA bez prava na odbitak PDVa</vt:lpstr>
      <vt:lpstr>Faktura je na manji iznos nego avans</vt:lpstr>
      <vt:lpstr>Faktura je na veći iznos nego avans</vt:lpstr>
      <vt:lpstr>DATI AVANSI ZA NABAVKU MATERIJALA sa pravom na odbitak PDVa</vt:lpstr>
      <vt:lpstr>Faktura je na veći iznos nego avans</vt:lpstr>
      <vt:lpstr>Faktura je na manji iznos nego avans</vt:lpstr>
      <vt:lpstr>DATI AVANS ZA NABAVKU OSNOVNIH SREDSTAVA</vt:lpstr>
      <vt:lpstr>PowerPoint Presentation</vt:lpstr>
      <vt:lpstr> PRIMLJENI AVANSI ZA IZVRŠENE USLUGE </vt:lpstr>
      <vt:lpstr>Konačna faktura veća od primljenog avansa </vt:lpstr>
      <vt:lpstr>PowerPoint Presentation</vt:lpstr>
      <vt:lpstr> Konačna faktura manja od primljenog avansa </vt:lpstr>
      <vt:lpstr> AVANSI I PORESKA OBAVEZA</vt:lpstr>
      <vt:lpstr>Popunjavanje obrasca PPPDV</vt:lpstr>
      <vt:lpstr>Prinudna naplata kod korisnika javnih sredstava sa primerima knjiženja</vt:lpstr>
      <vt:lpstr> Primer  – Naplata zaostalih zarada prinudnom naplatom sa računa ustanove </vt:lpstr>
      <vt:lpstr>PowerPoint Presentation</vt:lpstr>
      <vt:lpstr>PowerPoint Presentation</vt:lpstr>
      <vt:lpstr>Podnošenje PPP PD prijave</vt:lpstr>
      <vt:lpstr>Koju prijavu treba popuniti i na koji način</vt:lpstr>
      <vt:lpstr>Prodaja pokretnih stvari  u postupku prinudne naplate</vt:lpstr>
      <vt:lpstr>Namirenje potraživanja prodajom robe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Prenete bilansne pozicije iz 2015.god</dc:title>
  <dc:creator>Branka</dc:creator>
  <cp:lastModifiedBy>MERC</cp:lastModifiedBy>
  <cp:revision>39</cp:revision>
  <dcterms:created xsi:type="dcterms:W3CDTF">2016-06-13T12:49:10Z</dcterms:created>
  <dcterms:modified xsi:type="dcterms:W3CDTF">2016-06-30T05:44:08Z</dcterms:modified>
</cp:coreProperties>
</file>